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4" r:id="rId4"/>
    <p:sldId id="260" r:id="rId5"/>
    <p:sldId id="259" r:id="rId6"/>
    <p:sldId id="263" r:id="rId7"/>
    <p:sldId id="258" r:id="rId8"/>
    <p:sldId id="262" r:id="rId9"/>
    <p:sldId id="265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156B"/>
    <a:srgbClr val="4343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04"/>
    <p:restoredTop sz="94667"/>
  </p:normalViewPr>
  <p:slideViewPr>
    <p:cSldViewPr snapToGrid="0">
      <p:cViewPr>
        <p:scale>
          <a:sx n="129" d="100"/>
          <a:sy n="129" d="100"/>
        </p:scale>
        <p:origin x="592" y="3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8B360C-8BC8-2E48-8DED-A379D3D1AB9D}" type="datetimeFigureOut">
              <a:rPr lang="pt-BR" smtClean="0"/>
              <a:t>23/07/2025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6CA099-08BE-814C-AD03-826AF2AAF9B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4360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A099-08BE-814C-AD03-826AF2AAF9BE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2878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D392AE-FAB8-3CBC-605B-8E6746DACD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A3DA334-08BC-38E1-DB88-87EF7A2A88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4C8B344-F535-3E73-A8C8-01A655C50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F789D-1142-E444-9330-0B6B8637B51C}" type="datetimeFigureOut">
              <a:rPr lang="pt-BR" smtClean="0"/>
              <a:t>23/07/2025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05E9983-5467-60E6-B6DE-A3B401338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81CD487-E953-D4BB-3079-ED2873F81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1239-0517-8C42-A830-4BF429AD2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4011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2A4291-E02A-700A-9081-285A53B40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BADBC0A-3190-8612-4E2A-ECEA5B78EF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6DFD47A-4AAB-25B5-3812-38993D0AD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F789D-1142-E444-9330-0B6B8637B51C}" type="datetimeFigureOut">
              <a:rPr lang="pt-BR" smtClean="0"/>
              <a:t>23/07/2025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75E91F-D81D-74A6-A09E-83F166C9C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181E11C-2C5B-59A2-AD15-769AC57CB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1239-0517-8C42-A830-4BF429AD2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62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7EC7E7E-C995-9123-1917-E30A794944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6F5D3F9-E3CF-5609-A1C1-629241F675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F2A0875-F129-9848-DEB6-F4090BFAF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F789D-1142-E444-9330-0B6B8637B51C}" type="datetimeFigureOut">
              <a:rPr lang="pt-BR" smtClean="0"/>
              <a:t>23/07/2025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4F9B3B9-23A0-60EB-D739-D6CD41979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29CCDF6-3A4D-3DAE-F52E-1071EE15A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1239-0517-8C42-A830-4BF429AD2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0425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023906-C0FA-432F-D38C-B311E3272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A5B974A-1F41-B49F-09F1-70286B808B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302DD66-51B3-50A6-47B4-E8E05D258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F789D-1142-E444-9330-0B6B8637B51C}" type="datetimeFigureOut">
              <a:rPr lang="pt-BR" smtClean="0"/>
              <a:t>23/07/2025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DFA3ACB-AAD1-995F-B5C5-ECDBCEEF3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1D22369-AF46-2417-A90E-5CBA18C5F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1239-0517-8C42-A830-4BF429AD2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1914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342CAC-D8D7-6B91-1EBE-1D475C5E2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E9066B0-FC3D-CC2B-F3CC-0851C90D30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AF31B35-7F03-37A5-0644-052801671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F789D-1142-E444-9330-0B6B8637B51C}" type="datetimeFigureOut">
              <a:rPr lang="pt-BR" smtClean="0"/>
              <a:t>23/07/2025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1B786A6-D469-27D0-D21C-6AAFD509C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35080A5-3A29-3813-7E1C-5711C60A2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1239-0517-8C42-A830-4BF429AD2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0004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91B0D3-14E7-CF69-9673-8991013B5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A9FFEA-4285-C329-552D-6EC7402718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78642B3-19A5-F293-1337-18D5671739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C1D6452-80ED-1AC0-7C8B-F36FD7813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F789D-1142-E444-9330-0B6B8637B51C}" type="datetimeFigureOut">
              <a:rPr lang="pt-BR" smtClean="0"/>
              <a:t>23/07/2025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CA13B92-EFC8-257F-312B-FD0E23812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4C9B044-70C1-0D1A-5B9E-CC11E3A28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1239-0517-8C42-A830-4BF429AD2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3704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D63000-B641-5A04-05BC-6C77913AC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1DC8512-25FF-4F2A-1959-3E5AAAD295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DC3C462-BD28-5BCA-5B8C-55CB8A450E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97FE7F4-1AAF-E7E5-C6BB-A1E64CF912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CC4F7D93-56A4-2F61-4925-A8D4F440C8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00E1DB0-64D9-2301-67F5-12A7D11C9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F789D-1142-E444-9330-0B6B8637B51C}" type="datetimeFigureOut">
              <a:rPr lang="pt-BR" smtClean="0"/>
              <a:t>23/07/2025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B242938-BBE5-C6F3-CEB9-9A5A02F19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8642CF2-6D81-D9B9-4150-C68D3837A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1239-0517-8C42-A830-4BF429AD2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6279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F0468C-2A29-9B58-AE61-A11B3F348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CECBB8E-29CC-27DB-568C-B7EB10284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F789D-1142-E444-9330-0B6B8637B51C}" type="datetimeFigureOut">
              <a:rPr lang="pt-BR" smtClean="0"/>
              <a:t>23/07/2025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FE08556-0F67-F6AA-F14E-DBB0D2A87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8137E67-A8ED-C158-2FB0-377799E31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1239-0517-8C42-A830-4BF429AD2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9002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02F9DC5-4BFC-90DE-5506-E59FD7D5A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F789D-1142-E444-9330-0B6B8637B51C}" type="datetimeFigureOut">
              <a:rPr lang="pt-BR" smtClean="0"/>
              <a:t>23/07/2025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2A946DF-B2E4-B41E-22E4-31B77B30A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156C8EF-08FF-B07E-34EB-AE169BE77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1239-0517-8C42-A830-4BF429AD2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7213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99414D-5F84-EBDD-1673-9B03012AB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0609CB-D0D2-BC89-CC63-1745BEDE0A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E3983CA-7BEF-458A-F074-46A9F700F2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257AC3-9205-97F1-7E62-AEA453415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F789D-1142-E444-9330-0B6B8637B51C}" type="datetimeFigureOut">
              <a:rPr lang="pt-BR" smtClean="0"/>
              <a:t>23/07/2025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E545E65-AB45-A528-5970-3292D904E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B14BDA7-62AA-4142-D6F8-7C3477C3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1239-0517-8C42-A830-4BF429AD2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0317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90B5C3-C2EA-25FB-1AA0-F41DF2EB8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461CC70-E556-EED4-1176-8A7E1DE63A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F673CBB-A8DD-1746-F194-009C7F19FC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A3C2D30-31FA-9AC0-7E9D-9B972F5A4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F789D-1142-E444-9330-0B6B8637B51C}" type="datetimeFigureOut">
              <a:rPr lang="pt-BR" smtClean="0"/>
              <a:t>23/07/2025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AD52E0D-5622-A02F-D219-0C411FF0F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FC9DBAD-E2A2-A1F9-3DAA-B766D8193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1239-0517-8C42-A830-4BF429AD2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7146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ECE3B26-68A0-AB22-97B3-66EE6012F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D96A93F-7F33-AF22-7ED0-5946FB02E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4DAA5AE-0D8B-049B-9EF3-67DE373DD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CF789D-1142-E444-9330-0B6B8637B51C}" type="datetimeFigureOut">
              <a:rPr lang="pt-BR" smtClean="0"/>
              <a:t>23/07/2025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C25876C-D2A8-3603-5098-65D4B8B5B5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3D412E5-2E47-3A7E-E8D2-3CE79CEEAF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B51239-0517-8C42-A830-4BF429AD26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6221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worldfpday.org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823A4F-B760-9CC1-18F5-C53A3CBA5A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D7ADB4-C084-8F8C-E7E2-DB0BF7BE98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 descr="Logotipo, nome da empresa&#10;&#10;O conteúdo gerado por IA pode estar incorreto.">
            <a:extLst>
              <a:ext uri="{FF2B5EF4-FFF2-40B4-BE49-F238E27FC236}">
                <a16:creationId xmlns:a16="http://schemas.microsoft.com/office/drawing/2014/main" id="{79D99365-FB02-B259-8ABC-8A6FC35842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56" y="0"/>
            <a:ext cx="12192460" cy="68580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F725B4C1-910B-6BBE-B95F-629CC9550076}"/>
              </a:ext>
            </a:extLst>
          </p:cNvPr>
          <p:cNvSpPr txBox="1"/>
          <p:nvPr/>
        </p:nvSpPr>
        <p:spPr>
          <a:xfrm>
            <a:off x="7382008" y="4106753"/>
            <a:ext cx="24477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LIFE CENTERED</a:t>
            </a:r>
          </a:p>
          <a:p>
            <a:r>
              <a:rPr lang="pt-BR" dirty="0"/>
              <a:t>FINANCIAL PLANNING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DF68EE0-4F03-3648-F9AF-76B338BAC0FC}"/>
              </a:ext>
            </a:extLst>
          </p:cNvPr>
          <p:cNvSpPr txBox="1"/>
          <p:nvPr/>
        </p:nvSpPr>
        <p:spPr>
          <a:xfrm>
            <a:off x="927100" y="2720657"/>
            <a:ext cx="280615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600" dirty="0"/>
              <a:t>A vida é repleta </a:t>
            </a:r>
            <a:r>
              <a:rPr lang="pt-BR" sz="2600" dirty="0">
                <a:solidFill>
                  <a:srgbClr val="43434A"/>
                </a:solidFill>
              </a:rPr>
              <a:t>de</a:t>
            </a:r>
          </a:p>
        </p:txBody>
      </p:sp>
    </p:spTree>
    <p:extLst>
      <p:ext uri="{BB962C8B-B14F-4D97-AF65-F5344CB8AC3E}">
        <p14:creationId xmlns:p14="http://schemas.microsoft.com/office/powerpoint/2010/main" val="263439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618DF286-C30A-3D18-4074-510E789747DF}"/>
              </a:ext>
            </a:extLst>
          </p:cNvPr>
          <p:cNvSpPr txBox="1"/>
          <p:nvPr/>
        </p:nvSpPr>
        <p:spPr>
          <a:xfrm>
            <a:off x="585578" y="479623"/>
            <a:ext cx="1299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rgbClr val="27156B"/>
                </a:solidFill>
              </a:rPr>
              <a:t>FILOSOFIA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DD32E0D-6B19-AEB5-4497-95316B324475}"/>
              </a:ext>
            </a:extLst>
          </p:cNvPr>
          <p:cNvSpPr txBox="1"/>
          <p:nvPr/>
        </p:nvSpPr>
        <p:spPr>
          <a:xfrm>
            <a:off x="585578" y="2521516"/>
            <a:ext cx="4552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i="1" dirty="0"/>
              <a:t>Propósito e experiências guiam os números.</a:t>
            </a:r>
            <a:endParaRPr lang="pt-BR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26C008B7-AB2E-B754-57C9-C9BFB37E1508}"/>
              </a:ext>
            </a:extLst>
          </p:cNvPr>
          <p:cNvSpPr txBox="1"/>
          <p:nvPr/>
        </p:nvSpPr>
        <p:spPr>
          <a:xfrm>
            <a:off x="585578" y="983036"/>
            <a:ext cx="84709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0" i="0" u="none" strike="noStrike" dirty="0">
                <a:solidFill>
                  <a:srgbClr val="43434A"/>
                </a:solidFill>
                <a:effectLst/>
                <a:latin typeface="Inter"/>
              </a:rPr>
              <a:t>Combinamos conhecimento técnico multidisciplinar e uma abordagem que coloca propósito e objetivos de vida no centro das decisões financeiras.</a:t>
            </a:r>
          </a:p>
          <a:p>
            <a:endParaRPr lang="pt-BR" b="0" i="0" u="none" strike="noStrike" dirty="0">
              <a:solidFill>
                <a:srgbClr val="43434A"/>
              </a:solidFill>
              <a:effectLst/>
              <a:latin typeface="Inter"/>
            </a:endParaRPr>
          </a:p>
          <a:p>
            <a:r>
              <a:rPr lang="pt-BR" b="0" i="0" u="none" strike="noStrike" dirty="0">
                <a:solidFill>
                  <a:srgbClr val="43434A"/>
                </a:solidFill>
                <a:effectLst/>
                <a:latin typeface="Inter"/>
              </a:rPr>
              <a:t>O dinheiro não é o objetivo final, </a:t>
            </a:r>
            <a:r>
              <a:rPr lang="pt-BR" dirty="0">
                <a:solidFill>
                  <a:srgbClr val="43434A"/>
                </a:solidFill>
                <a:latin typeface="Inter"/>
              </a:rPr>
              <a:t>é</a:t>
            </a:r>
            <a:r>
              <a:rPr lang="pt-BR" b="0" i="0" u="none" strike="noStrike" dirty="0">
                <a:solidFill>
                  <a:srgbClr val="43434A"/>
                </a:solidFill>
                <a:effectLst/>
                <a:latin typeface="Inter"/>
              </a:rPr>
              <a:t> uma ferramenta para viver melhor, ter mais tempo com quem amamos e realizar e viver experiências</a:t>
            </a:r>
            <a:endParaRPr lang="pt-BR" dirty="0">
              <a:solidFill>
                <a:srgbClr val="43434A"/>
              </a:solidFill>
            </a:endParaRPr>
          </a:p>
        </p:txBody>
      </p:sp>
      <p:pic>
        <p:nvPicPr>
          <p:cNvPr id="15" name="Imagem 14" descr="Texto&#10;&#10;O conteúdo gerado por IA pode estar incorreto.">
            <a:extLst>
              <a:ext uri="{FF2B5EF4-FFF2-40B4-BE49-F238E27FC236}">
                <a16:creationId xmlns:a16="http://schemas.microsoft.com/office/drawing/2014/main" id="{1367BA90-2839-462E-DFAC-774176626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578" y="3761405"/>
            <a:ext cx="4552978" cy="908722"/>
          </a:xfrm>
          <a:prstGeom prst="rect">
            <a:avLst/>
          </a:prstGeom>
        </p:spPr>
      </p:pic>
      <p:pic>
        <p:nvPicPr>
          <p:cNvPr id="16" name="Imagem 15" descr="Logotipo&#10;&#10;O conteúdo gerado por IA pode estar incorreto.">
            <a:extLst>
              <a:ext uri="{FF2B5EF4-FFF2-40B4-BE49-F238E27FC236}">
                <a16:creationId xmlns:a16="http://schemas.microsoft.com/office/drawing/2014/main" id="{423EAED8-A269-4BBC-3278-3B64CD0219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578" y="5623300"/>
            <a:ext cx="3251200" cy="838200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5D0375F4-087E-21DE-3CC2-8A29A7017BF3}"/>
              </a:ext>
            </a:extLst>
          </p:cNvPr>
          <p:cNvSpPr txBox="1"/>
          <p:nvPr/>
        </p:nvSpPr>
        <p:spPr>
          <a:xfrm>
            <a:off x="5235156" y="3892600"/>
            <a:ext cx="38213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pt-BR" b="1" i="0" u="none" strike="noStrike" cap="all" dirty="0">
                <a:effectLst/>
                <a:latin typeface="Montserrat" panose="020F0502020204030204" pitchFamily="34" charset="0"/>
              </a:rPr>
              <a:t>LIVE YOUR TODAY.</a:t>
            </a:r>
          </a:p>
          <a:p>
            <a:pPr algn="l">
              <a:buNone/>
            </a:pPr>
            <a:r>
              <a:rPr lang="pt-BR" b="1" i="0" u="none" strike="noStrike" cap="all" dirty="0">
                <a:solidFill>
                  <a:srgbClr val="F6FF53"/>
                </a:solidFill>
                <a:effectLst/>
                <a:latin typeface="Montserrat" pitchFamily="2" charset="77"/>
                <a:hlinkClick r:id="rId4"/>
              </a:rPr>
              <a:t>PLAN YOUR TOMORROW</a:t>
            </a:r>
            <a:endParaRPr lang="pt-BR" b="1" i="0" u="none" strike="noStrike" cap="all" dirty="0">
              <a:solidFill>
                <a:srgbClr val="FFFFFF"/>
              </a:solidFill>
              <a:effectLst/>
              <a:latin typeface="Montserrat" pitchFamily="2" charset="77"/>
            </a:endParaRPr>
          </a:p>
        </p:txBody>
      </p:sp>
      <p:pic>
        <p:nvPicPr>
          <p:cNvPr id="21" name="Imagem 20" descr="Placa branca com letras pretas&#10;&#10;O conteúdo gerado por IA pode estar incorreto.">
            <a:extLst>
              <a:ext uri="{FF2B5EF4-FFF2-40B4-BE49-F238E27FC236}">
                <a16:creationId xmlns:a16="http://schemas.microsoft.com/office/drawing/2014/main" id="{141F36E0-2DB3-100D-8B41-C448E043433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20928"/>
          <a:stretch>
            <a:fillRect/>
          </a:stretch>
        </p:blipFill>
        <p:spPr>
          <a:xfrm>
            <a:off x="585578" y="4808055"/>
            <a:ext cx="5544637" cy="612172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89540D07-775B-E48F-5EFC-2F7076EC59B3}"/>
              </a:ext>
            </a:extLst>
          </p:cNvPr>
          <p:cNvSpPr txBox="1"/>
          <p:nvPr/>
        </p:nvSpPr>
        <p:spPr>
          <a:xfrm>
            <a:off x="585578" y="3373666"/>
            <a:ext cx="2415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rgbClr val="27156B"/>
                </a:solidFill>
              </a:rPr>
              <a:t>Padrão de Excelência</a:t>
            </a:r>
          </a:p>
        </p:txBody>
      </p:sp>
    </p:spTree>
    <p:extLst>
      <p:ext uri="{BB962C8B-B14F-4D97-AF65-F5344CB8AC3E}">
        <p14:creationId xmlns:p14="http://schemas.microsoft.com/office/powerpoint/2010/main" val="1721757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Interface gráfica do usuário, Texto, Aplicativo&#10;&#10;O conteúdo gerado por IA pode estar incorreto.">
            <a:extLst>
              <a:ext uri="{FF2B5EF4-FFF2-40B4-BE49-F238E27FC236}">
                <a16:creationId xmlns:a16="http://schemas.microsoft.com/office/drawing/2014/main" id="{91C96F4A-208C-39DB-79B2-13C6ED896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00" y="3331"/>
            <a:ext cx="10985500" cy="6843426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9E7AD3F3-0895-5327-65F9-5A94DD077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1400" y="1805187"/>
            <a:ext cx="1188300" cy="63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712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Logotipo, nome da empresa&#10;&#10;O conteúdo gerado por IA pode estar incorreto.">
            <a:extLst>
              <a:ext uri="{FF2B5EF4-FFF2-40B4-BE49-F238E27FC236}">
                <a16:creationId xmlns:a16="http://schemas.microsoft.com/office/drawing/2014/main" id="{9250D496-EC9A-8B5C-6CB3-3BB518A3C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4511" y="643467"/>
            <a:ext cx="8222977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000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Texto&#10;&#10;O conteúdo gerado por IA pode estar incorreto.">
            <a:extLst>
              <a:ext uri="{FF2B5EF4-FFF2-40B4-BE49-F238E27FC236}">
                <a16:creationId xmlns:a16="http://schemas.microsoft.com/office/drawing/2014/main" id="{AC3D2944-A4D4-DBB6-4F8B-7502096BC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904" y="643467"/>
            <a:ext cx="8878192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763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m 5" descr="Interface gráfica do usuário, Texto&#10;&#10;O conteúdo gerado por IA pode estar incorreto.">
            <a:extLst>
              <a:ext uri="{FF2B5EF4-FFF2-40B4-BE49-F238E27FC236}">
                <a16:creationId xmlns:a16="http://schemas.microsoft.com/office/drawing/2014/main" id="{4B256163-CD71-146D-1DFE-319B1549F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288881"/>
            <a:ext cx="10905066" cy="4280236"/>
          </a:xfrm>
          <a:prstGeom prst="rect">
            <a:avLst/>
          </a:prstGeom>
          <a:ln>
            <a:noFill/>
          </a:ln>
        </p:spPr>
      </p:pic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350D638-F95D-0167-622D-39234615C823}"/>
              </a:ext>
            </a:extLst>
          </p:cNvPr>
          <p:cNvSpPr txBox="1"/>
          <p:nvPr/>
        </p:nvSpPr>
        <p:spPr>
          <a:xfrm>
            <a:off x="1670670" y="5656823"/>
            <a:ext cx="936841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BR" dirty="0"/>
          </a:p>
          <a:p>
            <a:r>
              <a:rPr lang="pt-BR" dirty="0"/>
              <a:t>Através do </a:t>
            </a:r>
            <a:r>
              <a:rPr lang="pt-BR" b="1" dirty="0"/>
              <a:t>CIKLUS APP</a:t>
            </a:r>
            <a:r>
              <a:rPr lang="pt-BR" dirty="0"/>
              <a:t>, nossa ferramenta proprietária, materializamos esta metodologia cobrindo todos os pilares do planejamento financeiro de forma integrada e personalizada.</a:t>
            </a:r>
          </a:p>
        </p:txBody>
      </p:sp>
    </p:spTree>
    <p:extLst>
      <p:ext uri="{BB962C8B-B14F-4D97-AF65-F5344CB8AC3E}">
        <p14:creationId xmlns:p14="http://schemas.microsoft.com/office/powerpoint/2010/main" val="4043771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F7B783-BAC8-82A9-E9FF-755941DE6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Foco no cliente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F70F941-F7CF-180E-CD02-94A7F6D12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B15E245-F9FB-3B16-CD0E-6EFDE2088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6273800" cy="3121262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5BC60B66-E7BF-0CAF-9C75-729F16A687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00" y="3736738"/>
            <a:ext cx="7772400" cy="264378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B14EF20F-7DEC-7D7F-D18A-646E134D49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5400" y="1101169"/>
            <a:ext cx="5473700" cy="210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350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773C7C-5B11-63B1-B480-DB7FEDC3A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043773A-2BBE-28AE-CF7A-C269EAD58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7865F24-7062-B55F-1C62-2331C2119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630"/>
            <a:ext cx="12192000" cy="680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119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72AE3D1C-8F39-6FD3-88D8-C6B25052D7E0}"/>
              </a:ext>
            </a:extLst>
          </p:cNvPr>
          <p:cNvSpPr/>
          <p:nvPr/>
        </p:nvSpPr>
        <p:spPr>
          <a:xfrm>
            <a:off x="806490" y="8151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Transparência e </a:t>
            </a:r>
            <a:r>
              <a:rPr lang="en-US" sz="4450" dirty="0" err="1"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alinhamento</a:t>
            </a:r>
            <a:endParaRPr lang="en-US" sz="4450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D66A4493-7D8A-3699-BECE-8105C3B5E056}"/>
              </a:ext>
            </a:extLst>
          </p:cNvPr>
          <p:cNvSpPr/>
          <p:nvPr/>
        </p:nvSpPr>
        <p:spPr>
          <a:xfrm>
            <a:off x="4536660" y="58764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dirty="0"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Fee de </a:t>
            </a:r>
            <a:r>
              <a:rPr lang="en-US" dirty="0" err="1"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Administração</a:t>
            </a:r>
            <a:endParaRPr lang="en-US" dirty="0"/>
          </a:p>
        </p:txBody>
      </p:sp>
      <p:sp>
        <p:nvSpPr>
          <p:cNvPr id="6" name="Text 2">
            <a:extLst>
              <a:ext uri="{FF2B5EF4-FFF2-40B4-BE49-F238E27FC236}">
                <a16:creationId xmlns:a16="http://schemas.microsoft.com/office/drawing/2014/main" id="{28F56EE6-EB22-E2E2-0B73-BB2DF82076EC}"/>
              </a:ext>
            </a:extLst>
          </p:cNvPr>
          <p:cNvSpPr/>
          <p:nvPr/>
        </p:nvSpPr>
        <p:spPr>
          <a:xfrm>
            <a:off x="4536660" y="6305187"/>
            <a:ext cx="2944000" cy="4777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0.5 % </a:t>
            </a:r>
            <a:r>
              <a:rPr lang="en-US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sobre</a:t>
            </a:r>
            <a:r>
              <a:rPr lang="en-US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o </a:t>
            </a:r>
            <a:r>
              <a:rPr lang="en-US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patrimônio</a:t>
            </a:r>
            <a:endParaRPr lang="en-US" dirty="0"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A7FBAAB1-6609-F055-C6E5-B48D41966FD3}"/>
              </a:ext>
            </a:extLst>
          </p:cNvPr>
          <p:cNvSpPr/>
          <p:nvPr/>
        </p:nvSpPr>
        <p:spPr>
          <a:xfrm>
            <a:off x="4536660" y="5044357"/>
            <a:ext cx="27179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dirty="0"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Fee de Performance</a:t>
            </a:r>
            <a:endParaRPr lang="en-US" dirty="0"/>
          </a:p>
        </p:txBody>
      </p:sp>
      <p:sp>
        <p:nvSpPr>
          <p:cNvPr id="8" name="Text 4">
            <a:extLst>
              <a:ext uri="{FF2B5EF4-FFF2-40B4-BE49-F238E27FC236}">
                <a16:creationId xmlns:a16="http://schemas.microsoft.com/office/drawing/2014/main" id="{EB425590-18EE-CB03-60BE-FB0D1FFB83F7}"/>
              </a:ext>
            </a:extLst>
          </p:cNvPr>
          <p:cNvSpPr/>
          <p:nvPr/>
        </p:nvSpPr>
        <p:spPr>
          <a:xfrm>
            <a:off x="4536660" y="5398687"/>
            <a:ext cx="3826251" cy="519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20% sobre o que </a:t>
            </a:r>
            <a:r>
              <a:rPr lang="en-US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exceder</a:t>
            </a:r>
            <a:r>
              <a:rPr lang="en-US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o CDI</a:t>
            </a:r>
            <a:endParaRPr lang="en-US" dirty="0"/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7E505A16-1488-3197-9A0D-31C0AD419F43}"/>
              </a:ext>
            </a:extLst>
          </p:cNvPr>
          <p:cNvSpPr/>
          <p:nvPr/>
        </p:nvSpPr>
        <p:spPr>
          <a:xfrm>
            <a:off x="806490" y="2632472"/>
            <a:ext cx="10115510" cy="1690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Somos</a:t>
            </a: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2400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independentes</a:t>
            </a: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, </a:t>
            </a:r>
            <a:r>
              <a:rPr lang="en-US" sz="2400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sem</a:t>
            </a: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2400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vínculos</a:t>
            </a: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com </a:t>
            </a:r>
            <a:r>
              <a:rPr lang="en-US" sz="2400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instituições</a:t>
            </a: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2400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financeiras</a:t>
            </a: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</a:p>
          <a:p>
            <a:pPr marL="0" indent="0">
              <a:lnSpc>
                <a:spcPts val="2850"/>
              </a:lnSpc>
              <a:buNone/>
            </a:pPr>
            <a:endParaRPr lang="en-US" sz="2400" dirty="0"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Nossa </a:t>
            </a:r>
            <a:r>
              <a:rPr lang="en-US" sz="2400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remuneração</a:t>
            </a: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2400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é</a:t>
            </a: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2400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paga</a:t>
            </a: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100% </a:t>
            </a:r>
            <a:r>
              <a:rPr lang="en-US" sz="2400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pelo</a:t>
            </a: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2400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cliente</a:t>
            </a: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e </a:t>
            </a:r>
            <a:r>
              <a:rPr lang="en-US" sz="2400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devolvemos</a:t>
            </a: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2400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toda</a:t>
            </a: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e </a:t>
            </a:r>
            <a:r>
              <a:rPr lang="en-US" sz="2400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qualquer</a:t>
            </a: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2400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comissão</a:t>
            </a: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2400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ou</a:t>
            </a: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</a:t>
            </a:r>
            <a:r>
              <a:rPr lang="en-US" sz="2400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benefício</a:t>
            </a: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 * </a:t>
            </a:r>
            <a:r>
              <a:rPr lang="en-US" sz="2400" dirty="0" err="1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Regulamentação</a:t>
            </a: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CVM</a:t>
            </a:r>
            <a:endParaRPr lang="en-US" sz="2400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DBF1EDEA-8ED0-8DA8-05CC-8771E507EB01}"/>
              </a:ext>
            </a:extLst>
          </p:cNvPr>
          <p:cNvSpPr txBox="1"/>
          <p:nvPr/>
        </p:nvSpPr>
        <p:spPr>
          <a:xfrm>
            <a:off x="1257300" y="4775200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SETUP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8A16C73-67DC-B887-58BE-790FAA9AC3D2}"/>
              </a:ext>
            </a:extLst>
          </p:cNvPr>
          <p:cNvSpPr txBox="1"/>
          <p:nvPr/>
        </p:nvSpPr>
        <p:spPr>
          <a:xfrm>
            <a:off x="5600700" y="4800600"/>
            <a:ext cx="2053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MONITORAMENTO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FAEFA03C-8EFC-2425-8204-62FFB22DD2CD}"/>
              </a:ext>
            </a:extLst>
          </p:cNvPr>
          <p:cNvSpPr txBox="1"/>
          <p:nvPr/>
        </p:nvSpPr>
        <p:spPr>
          <a:xfrm>
            <a:off x="8674100" y="5702300"/>
            <a:ext cx="1842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Mínimo </a:t>
            </a:r>
            <a:r>
              <a:rPr lang="pt-BR" dirty="0" err="1"/>
              <a:t>R</a:t>
            </a:r>
            <a:r>
              <a:rPr lang="pt-BR" dirty="0"/>
              <a:t>$ 1.000</a:t>
            </a:r>
          </a:p>
        </p:txBody>
      </p:sp>
    </p:spTree>
    <p:extLst>
      <p:ext uri="{BB962C8B-B14F-4D97-AF65-F5344CB8AC3E}">
        <p14:creationId xmlns:p14="http://schemas.microsoft.com/office/powerpoint/2010/main" val="21987193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159</Words>
  <Application>Microsoft Macintosh PowerPoint</Application>
  <PresentationFormat>Widescreen</PresentationFormat>
  <Paragraphs>26</Paragraphs>
  <Slides>9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7" baseType="lpstr">
      <vt:lpstr>Aptos</vt:lpstr>
      <vt:lpstr>Aptos Display</vt:lpstr>
      <vt:lpstr>Arial</vt:lpstr>
      <vt:lpstr>Instrument Sans Medium</vt:lpstr>
      <vt:lpstr>Instrument Sans Semi Bold</vt:lpstr>
      <vt:lpstr>Inter</vt:lpstr>
      <vt:lpstr>Montserrat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Foco no cliente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Pedro Orlandi</dc:creator>
  <cp:lastModifiedBy>Pedro Orlandi</cp:lastModifiedBy>
  <cp:revision>1</cp:revision>
  <dcterms:created xsi:type="dcterms:W3CDTF">2025-07-23T13:05:03Z</dcterms:created>
  <dcterms:modified xsi:type="dcterms:W3CDTF">2025-07-23T14:31:29Z</dcterms:modified>
</cp:coreProperties>
</file>

<file path=docProps/thumbnail.jpeg>
</file>